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794" r:id="rId2"/>
    <p:sldId id="881" r:id="rId3"/>
    <p:sldId id="870" r:id="rId4"/>
    <p:sldId id="867" r:id="rId5"/>
    <p:sldId id="879" r:id="rId6"/>
    <p:sldId id="871" r:id="rId7"/>
    <p:sldId id="876" r:id="rId8"/>
    <p:sldId id="877" r:id="rId9"/>
    <p:sldId id="872" r:id="rId10"/>
    <p:sldId id="873" r:id="rId11"/>
    <p:sldId id="805" r:id="rId12"/>
    <p:sldId id="874" r:id="rId13"/>
    <p:sldId id="839" r:id="rId14"/>
    <p:sldId id="875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3568" autoAdjust="0"/>
    <p:restoredTop sz="83474" autoAdjust="0"/>
  </p:normalViewPr>
  <p:slideViewPr>
    <p:cSldViewPr snapToGrid="0" snapToObjects="1">
      <p:cViewPr>
        <p:scale>
          <a:sx n="81" d="100"/>
          <a:sy n="81" d="100"/>
        </p:scale>
        <p:origin x="-72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6" d="100"/>
        <a:sy n="10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10/8/16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10/8/16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3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25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25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0070"/>
            <a:ext cx="82296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4"/>
            <a:ext cx="9144000" cy="702551"/>
            <a:chOff x="0" y="-120393"/>
            <a:chExt cx="9144000" cy="702551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543738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Courier New"/>
                  <a:cs typeface="Courier New"/>
                </a:rPr>
                <a:t>Data</a:t>
              </a:r>
              <a:r>
                <a:rPr lang="en-US" sz="2800" dirty="0" smtClean="0">
                  <a:latin typeface="Arial Narrow"/>
                  <a:cs typeface="Arial Narrow"/>
                </a:rPr>
                <a:t> </a:t>
              </a:r>
              <a:r>
                <a:rPr lang="en-US" sz="4400" baseline="30000" dirty="0" smtClean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3215" y="5381527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Chief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Scientist &amp;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Founding Director, </a:t>
            </a:r>
            <a:b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 smtClean="0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for Entrepreneurship &amp;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Technology</a:t>
            </a:r>
            <a:b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Emerging Area Professor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44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48753" y="2248140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Covariance and Correlation of Multiple Signals</a:t>
            </a:r>
            <a:br>
              <a:rPr lang="en-US" dirty="0" smtClean="0"/>
            </a:br>
            <a:r>
              <a:rPr lang="en-US" sz="2400" dirty="0" smtClean="0"/>
              <a:t>Data </a:t>
            </a:r>
            <a:r>
              <a:rPr lang="en-US" sz="2400" dirty="0" smtClean="0"/>
              <a:t>X: A Course on Data, Signals, and Systems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7166" y="231586"/>
            <a:ext cx="3880743" cy="923330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Courier New"/>
                <a:cs typeface="Courier New"/>
              </a:rPr>
              <a:t>Data</a:t>
            </a:r>
            <a:r>
              <a:rPr lang="en-US" sz="5400" dirty="0" smtClean="0">
                <a:latin typeface="Arial Narrow"/>
                <a:cs typeface="Arial Narrow"/>
              </a:rPr>
              <a:t> </a:t>
            </a:r>
            <a:r>
              <a:rPr lang="en-US" sz="8000" baseline="30000" dirty="0" smtClean="0">
                <a:latin typeface="Courier New"/>
                <a:cs typeface="Courier New"/>
              </a:rPr>
              <a:t>X</a:t>
            </a: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868216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49" y="1147292"/>
            <a:ext cx="8816690" cy="13117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210" y="3097568"/>
            <a:ext cx="3450875" cy="3153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210" y="4229734"/>
            <a:ext cx="6984986" cy="9524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303" y="5559445"/>
            <a:ext cx="1506045" cy="31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664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91376"/>
            <a:ext cx="8229600" cy="668408"/>
          </a:xfrm>
        </p:spPr>
        <p:txBody>
          <a:bodyPr/>
          <a:lstStyle/>
          <a:p>
            <a:r>
              <a:rPr lang="en-US" dirty="0" smtClean="0"/>
              <a:t>End of Section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240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498"/>
          <a:stretch/>
        </p:blipFill>
        <p:spPr>
          <a:xfrm>
            <a:off x="645039" y="1375069"/>
            <a:ext cx="3362135" cy="12048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-30" r="30842"/>
          <a:stretch/>
        </p:blipFill>
        <p:spPr>
          <a:xfrm>
            <a:off x="645039" y="3429000"/>
            <a:ext cx="6873753" cy="172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13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Conversions from Real Time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Single Signals (an array)</a:t>
            </a:r>
          </a:p>
          <a:p>
            <a:r>
              <a:rPr lang="en-US" dirty="0" smtClean="0"/>
              <a:t>Fourier </a:t>
            </a:r>
            <a:r>
              <a:rPr lang="en-US" dirty="0" err="1" smtClean="0"/>
              <a:t>Tansform</a:t>
            </a:r>
            <a:r>
              <a:rPr lang="en-US" dirty="0"/>
              <a:t>:</a:t>
            </a:r>
            <a:r>
              <a:rPr lang="en-US" dirty="0" smtClean="0"/>
              <a:t> DTFT and FFT -&gt; features that have spectral information </a:t>
            </a:r>
          </a:p>
          <a:p>
            <a:r>
              <a:rPr lang="en-US" dirty="0" smtClean="0"/>
              <a:t>Pattern Matching  -&gt; feature = does the pattern exist, or how strongly</a:t>
            </a:r>
          </a:p>
          <a:p>
            <a:r>
              <a:rPr lang="en-US" dirty="0" smtClean="0"/>
              <a:t>More types of scoring: mapping a vector to a single number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Multiple Inputs (multiple arrays or a matrix)</a:t>
            </a:r>
          </a:p>
          <a:p>
            <a:r>
              <a:rPr lang="en-US" dirty="0" smtClean="0"/>
              <a:t>Cross correlation </a:t>
            </a:r>
            <a:r>
              <a:rPr lang="en-US" dirty="0"/>
              <a:t>m</a:t>
            </a:r>
            <a:r>
              <a:rPr lang="en-US" dirty="0" smtClean="0"/>
              <a:t>atrix </a:t>
            </a:r>
          </a:p>
          <a:p>
            <a:r>
              <a:rPr lang="en-US" dirty="0" err="1" smtClean="0"/>
              <a:t>Jacobian</a:t>
            </a:r>
            <a:r>
              <a:rPr lang="en-US" dirty="0" smtClean="0"/>
              <a:t> Matrix  – What is causing the most change?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926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32" y="1449125"/>
            <a:ext cx="8201903" cy="278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229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01749"/>
            <a:ext cx="8229600" cy="668408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dirty="0" smtClean="0"/>
              <a:t>Multiple Signals: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72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Correlation and Covariance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37813"/>
          <a:stretch/>
        </p:blipFill>
        <p:spPr>
          <a:xfrm>
            <a:off x="685799" y="1234721"/>
            <a:ext cx="6311421" cy="1215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333" y="5918814"/>
            <a:ext cx="2853504" cy="1912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032478"/>
            <a:ext cx="3416300" cy="2768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4086" y="2462915"/>
            <a:ext cx="4457700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7363257"/>
            <a:ext cx="6311421" cy="195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364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Correlation and Covariance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37813"/>
          <a:stretch/>
        </p:blipFill>
        <p:spPr>
          <a:xfrm>
            <a:off x="685799" y="1234721"/>
            <a:ext cx="6311421" cy="1215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333" y="5918814"/>
            <a:ext cx="2853504" cy="1912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032478"/>
            <a:ext cx="3416300" cy="2768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4086" y="2462915"/>
            <a:ext cx="4457700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7363257"/>
            <a:ext cx="6311421" cy="195438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l="-30" r="30842"/>
          <a:stretch/>
        </p:blipFill>
        <p:spPr>
          <a:xfrm>
            <a:off x="4162548" y="3942783"/>
            <a:ext cx="4909922" cy="123415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62548" y="3810218"/>
            <a:ext cx="4193649" cy="4076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139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Covariance: Alternative Format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26" r="41993" b="75472"/>
          <a:stretch/>
        </p:blipFill>
        <p:spPr>
          <a:xfrm>
            <a:off x="609599" y="1187604"/>
            <a:ext cx="6744871" cy="4510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1429" t="33497" b="19654"/>
          <a:stretch/>
        </p:blipFill>
        <p:spPr>
          <a:xfrm>
            <a:off x="734960" y="3459213"/>
            <a:ext cx="2696044" cy="3183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33300"/>
          <a:stretch/>
        </p:blipFill>
        <p:spPr>
          <a:xfrm>
            <a:off x="734964" y="4564490"/>
            <a:ext cx="2379059" cy="3173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926" t="19481"/>
          <a:stretch/>
        </p:blipFill>
        <p:spPr>
          <a:xfrm>
            <a:off x="358752" y="1630710"/>
            <a:ext cx="8686800" cy="109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254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Matrix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055022" y="1846181"/>
            <a:ext cx="233145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1055022" y="2167915"/>
            <a:ext cx="233145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055022" y="2771870"/>
            <a:ext cx="233145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91800" y="1648627"/>
            <a:ext cx="401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x1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03090" y="1959069"/>
            <a:ext cx="401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31312" y="2587204"/>
            <a:ext cx="40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xn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1312" y="3406323"/>
            <a:ext cx="20099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 samples, or a </a:t>
            </a:r>
            <a:br>
              <a:rPr lang="en-US" dirty="0" smtClean="0"/>
            </a:br>
            <a:r>
              <a:rPr lang="en-US" dirty="0" smtClean="0"/>
              <a:t>sequence in time</a:t>
            </a:r>
          </a:p>
          <a:p>
            <a:r>
              <a:rPr lang="en-US" dirty="0" smtClean="0"/>
              <a:t>x1(t), x2(t), .. </a:t>
            </a:r>
            <a:r>
              <a:rPr lang="en-US" dirty="0" err="1"/>
              <a:t>x</a:t>
            </a:r>
            <a:r>
              <a:rPr lang="en-US" dirty="0" err="1" smtClean="0"/>
              <a:t>n</a:t>
            </a:r>
            <a:r>
              <a:rPr lang="en-US" dirty="0" smtClean="0"/>
              <a:t>(t)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03090" y="4958319"/>
            <a:ext cx="71737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r>
              <a:rPr lang="en-US" dirty="0" smtClean="0"/>
              <a:t>o estimate from data:</a:t>
            </a:r>
          </a:p>
          <a:p>
            <a:pPr marL="342900" indent="-342900">
              <a:buAutoNum type="alphaLcParenR"/>
            </a:pPr>
            <a:r>
              <a:rPr lang="en-US" dirty="0" smtClean="0"/>
              <a:t>Use all samples ever collected</a:t>
            </a:r>
          </a:p>
          <a:p>
            <a:pPr marL="342900" indent="-342900">
              <a:buAutoNum type="alphaLcParenR"/>
            </a:pPr>
            <a:r>
              <a:rPr lang="en-US" dirty="0" smtClean="0"/>
              <a:t>Use window size of W samples of each to estimate a recent </a:t>
            </a:r>
            <a:r>
              <a:rPr lang="en-US" dirty="0" err="1" smtClean="0"/>
              <a:t>Corr</a:t>
            </a:r>
            <a:r>
              <a:rPr lang="en-US" dirty="0" smtClean="0"/>
              <a:t> Matrix  </a:t>
            </a:r>
          </a:p>
          <a:p>
            <a:pPr marL="342900" indent="-342900">
              <a:buAutoNum type="alphaLcParenR"/>
            </a:pP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2602486" y="1455912"/>
            <a:ext cx="763839" cy="1664353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418909" y="1048099"/>
            <a:ext cx="1229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Window W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6148073" y="1545632"/>
            <a:ext cx="2096393" cy="2821807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6764608" y="849806"/>
            <a:ext cx="696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228704" y="1219138"/>
            <a:ext cx="2015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x1     x2      …        </a:t>
            </a:r>
            <a:r>
              <a:rPr lang="en-US" dirty="0" err="1" smtClean="0"/>
              <a:t>xn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220820" y="1431058"/>
            <a:ext cx="96693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Samples</a:t>
            </a:r>
          </a:p>
          <a:p>
            <a:r>
              <a:rPr lang="en-US" dirty="0" smtClean="0"/>
              <a:t>1</a:t>
            </a:r>
          </a:p>
          <a:p>
            <a:r>
              <a:rPr lang="en-US" dirty="0" smtClean="0"/>
              <a:t>2</a:t>
            </a:r>
          </a:p>
          <a:p>
            <a:r>
              <a:rPr lang="en-US" dirty="0" smtClean="0"/>
              <a:t>3</a:t>
            </a:r>
          </a:p>
          <a:p>
            <a:r>
              <a:rPr lang="en-US" dirty="0" smtClean="0"/>
              <a:t>4</a:t>
            </a:r>
          </a:p>
          <a:p>
            <a:r>
              <a:rPr lang="en-US" dirty="0" smtClean="0"/>
              <a:t>5</a:t>
            </a:r>
          </a:p>
          <a:p>
            <a:r>
              <a:rPr lang="en-US" dirty="0" smtClean="0"/>
              <a:t>6</a:t>
            </a:r>
          </a:p>
          <a:p>
            <a:r>
              <a:rPr lang="en-US" dirty="0" smtClean="0"/>
              <a:t>W</a:t>
            </a:r>
          </a:p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148073" y="1593779"/>
            <a:ext cx="2096393" cy="2054415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Samples from Window of 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141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Matrix</a:t>
            </a:r>
            <a:endParaRPr lang="en-US" dirty="0"/>
          </a:p>
        </p:txBody>
      </p:sp>
      <p:sp>
        <p:nvSpPr>
          <p:cNvPr id="17" name="Double Bracket 16"/>
          <p:cNvSpPr/>
          <p:nvPr/>
        </p:nvSpPr>
        <p:spPr>
          <a:xfrm>
            <a:off x="704380" y="1292183"/>
            <a:ext cx="3648531" cy="3027511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047060" y="1510918"/>
            <a:ext cx="1709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Corr</a:t>
            </a:r>
            <a:r>
              <a:rPr lang="en-US" dirty="0" smtClean="0"/>
              <a:t>(x1,x1) ……..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3033803" y="1510918"/>
            <a:ext cx="122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Corr</a:t>
            </a:r>
            <a:r>
              <a:rPr lang="en-US" dirty="0" smtClean="0"/>
              <a:t>(x1,xn)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1047060" y="3618428"/>
            <a:ext cx="122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Corr</a:t>
            </a:r>
            <a:r>
              <a:rPr lang="en-US" dirty="0" smtClean="0"/>
              <a:t>(xn,x1)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96519" y="3693365"/>
            <a:ext cx="123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Corr</a:t>
            </a:r>
            <a:r>
              <a:rPr lang="en-US" dirty="0" smtClean="0"/>
              <a:t>(</a:t>
            </a:r>
            <a:r>
              <a:rPr lang="en-US" dirty="0" err="1" smtClean="0"/>
              <a:t>xn,xn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03090" y="4958319"/>
            <a:ext cx="70583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r>
              <a:rPr lang="en-US" dirty="0" smtClean="0"/>
              <a:t>o estimate from data:</a:t>
            </a:r>
          </a:p>
          <a:p>
            <a:pPr marL="342900" indent="-342900">
              <a:buAutoNum type="alphaLcParenR"/>
            </a:pPr>
            <a:r>
              <a:rPr lang="en-US" dirty="0" smtClean="0"/>
              <a:t>Use all samples ever collected</a:t>
            </a:r>
          </a:p>
          <a:p>
            <a:pPr marL="342900" indent="-342900">
              <a:buAutoNum type="alphaLcParenR"/>
            </a:pPr>
            <a:r>
              <a:rPr lang="en-US" dirty="0" smtClean="0"/>
              <a:t>Use window size of W samples of each to estimate recent </a:t>
            </a:r>
            <a:r>
              <a:rPr lang="en-US" dirty="0" err="1" smtClean="0"/>
              <a:t>Corr</a:t>
            </a:r>
            <a:r>
              <a:rPr lang="en-US" dirty="0" smtClean="0"/>
              <a:t> Matrix  </a:t>
            </a:r>
          </a:p>
          <a:p>
            <a:pPr marL="342900" indent="-342900">
              <a:buAutoNum type="alphaLcParenR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84671" y="1355435"/>
            <a:ext cx="364106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Corr</a:t>
            </a:r>
            <a:r>
              <a:rPr lang="en-US" dirty="0" smtClean="0"/>
              <a:t>(x1,x1) = 1</a:t>
            </a:r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Corr</a:t>
            </a:r>
            <a:r>
              <a:rPr lang="en-US" dirty="0" smtClean="0"/>
              <a:t>(x2, x1) </a:t>
            </a:r>
            <a:endParaRPr lang="en-US" dirty="0"/>
          </a:p>
          <a:p>
            <a:r>
              <a:rPr lang="en-US" dirty="0" smtClean="0"/>
              <a:t>= E[ XY – E[X]E[y] ] / </a:t>
            </a:r>
            <a:r>
              <a:rPr lang="en-US" dirty="0" err="1" smtClean="0"/>
              <a:t>stdev</a:t>
            </a:r>
            <a:r>
              <a:rPr lang="en-US" dirty="0" smtClean="0"/>
              <a:t>(x) </a:t>
            </a:r>
            <a:r>
              <a:rPr lang="en-US" dirty="0" err="1" smtClean="0"/>
              <a:t>stdev</a:t>
            </a:r>
            <a:r>
              <a:rPr lang="en-US" dirty="0" smtClean="0"/>
              <a:t>(y)</a:t>
            </a:r>
          </a:p>
          <a:p>
            <a:endParaRPr lang="en-US" dirty="0"/>
          </a:p>
          <a:p>
            <a:r>
              <a:rPr lang="en-US" dirty="0" smtClean="0"/>
              <a:t>You could even do this by hand: </a:t>
            </a:r>
          </a:p>
          <a:p>
            <a:endParaRPr lang="en-US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5482871" y="3547414"/>
            <a:ext cx="32428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x1	x2	 E[x1 x2]	E[x1]   E[x2]</a:t>
            </a:r>
          </a:p>
          <a:p>
            <a:r>
              <a:rPr lang="en-US" dirty="0" smtClean="0"/>
              <a:t>1	2	2		1.5		2.5</a:t>
            </a:r>
            <a:br>
              <a:rPr lang="en-US" dirty="0" smtClean="0"/>
            </a:br>
            <a:r>
              <a:rPr lang="en-US" dirty="0" smtClean="0"/>
              <a:t>2	4</a:t>
            </a:r>
            <a:br>
              <a:rPr lang="en-US" dirty="0" smtClean="0"/>
            </a:br>
            <a:r>
              <a:rPr lang="en-US" dirty="0" smtClean="0"/>
              <a:t>1	1</a:t>
            </a:r>
            <a:br>
              <a:rPr lang="en-US" dirty="0" smtClean="0"/>
            </a:br>
            <a:r>
              <a:rPr lang="en-US" dirty="0" smtClean="0"/>
              <a:t>2	3</a:t>
            </a:r>
          </a:p>
        </p:txBody>
      </p:sp>
    </p:spTree>
    <p:extLst>
      <p:ext uri="{BB962C8B-B14F-4D97-AF65-F5344CB8AC3E}">
        <p14:creationId xmlns:p14="http://schemas.microsoft.com/office/powerpoint/2010/main" val="176960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Examples: Correlation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11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77" y="4493970"/>
            <a:ext cx="7127154" cy="127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46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4838</TotalTime>
  <Words>275</Words>
  <Application>Microsoft Macintosh PowerPoint</Application>
  <PresentationFormat>On-screen Show (4:3)</PresentationFormat>
  <Paragraphs>71</Paragraphs>
  <Slides>14</Slides>
  <Notes>3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Covariance and Correlation of Multiple Signals Data X: A Course on Data, Signals, and Systems</vt:lpstr>
      <vt:lpstr>Multiple Signals:</vt:lpstr>
      <vt:lpstr>Correlation and Covariance</vt:lpstr>
      <vt:lpstr>Correlation and Covariance</vt:lpstr>
      <vt:lpstr>Covariance: Alternative Format</vt:lpstr>
      <vt:lpstr>Correlation Matrix</vt:lpstr>
      <vt:lpstr>Correlation Matrix</vt:lpstr>
      <vt:lpstr>Code Examples: Correlation</vt:lpstr>
      <vt:lpstr>Properties of Correlation</vt:lpstr>
      <vt:lpstr>Properties of Correlation</vt:lpstr>
      <vt:lpstr>End of Section</vt:lpstr>
      <vt:lpstr>Properties of Correlation</vt:lpstr>
      <vt:lpstr>More Conversions from Real Time Data</vt:lpstr>
      <vt:lpstr>PowerPoint Presentation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Ikhlaq Sidhu</cp:lastModifiedBy>
  <cp:revision>376</cp:revision>
  <cp:lastPrinted>2013-05-20T04:39:02Z</cp:lastPrinted>
  <dcterms:created xsi:type="dcterms:W3CDTF">2013-05-20T04:35:54Z</dcterms:created>
  <dcterms:modified xsi:type="dcterms:W3CDTF">2016-10-08T09:43:05Z</dcterms:modified>
</cp:coreProperties>
</file>

<file path=docProps/thumbnail.jpeg>
</file>